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3"/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5" name="Google Shape;75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1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4" name="Google Shape;64;p1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11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1.png"/><Relationship Id="rId5" Type="http://schemas.openxmlformats.org/officeDocument/2006/relationships/image" Target="../media/image19.png"/><Relationship Id="rId6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jpg"/><Relationship Id="rId4" Type="http://schemas.openxmlformats.org/officeDocument/2006/relationships/hyperlink" Target="https://www.engadget.com/2014-10-18-disney-big-hero-6.html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png"/><Relationship Id="rId4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9.png"/><Relationship Id="rId4" Type="http://schemas.openxmlformats.org/officeDocument/2006/relationships/image" Target="../media/image25.png"/><Relationship Id="rId5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hyperlink" Target="https://www.penguincomputing.com/products/servers/relion/relion-xe1112e-server/#composer/1928095279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hyperlink" Target="https://elifesciences.org/articles/32478/figures" TargetMode="External"/><Relationship Id="rId5" Type="http://schemas.openxmlformats.org/officeDocument/2006/relationships/hyperlink" Target="https://twitter.com/RommieAmaro/status/1271487699216551941" TargetMode="External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youtube.com/watch?v=-D5N_OnZ_Tg" TargetMode="External"/><Relationship Id="rId4" Type="http://schemas.openxmlformats.org/officeDocument/2006/relationships/hyperlink" Target="https://www.youtube.com/watch?v=PS_PlorW6pM" TargetMode="External"/><Relationship Id="rId5" Type="http://schemas.openxmlformats.org/officeDocument/2006/relationships/hyperlink" Target="https://svs.gsfc.nasa.gov/cgi-bin/details.cgi?aid=30017" TargetMode="External"/><Relationship Id="rId6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/>
          <p:nvPr/>
        </p:nvSpPr>
        <p:spPr>
          <a:xfrm rot="10800000">
            <a:off x="1" y="0"/>
            <a:ext cx="8426302" cy="6858000"/>
          </a:xfrm>
          <a:custGeom>
            <a:rect b="b" l="l" r="r" t="t"/>
            <a:pathLst>
              <a:path extrusionOk="0" h="6858000" w="8426302">
                <a:moveTo>
                  <a:pt x="184095" y="6858000"/>
                </a:moveTo>
                <a:lnTo>
                  <a:pt x="8426302" y="6858000"/>
                </a:lnTo>
                <a:lnTo>
                  <a:pt x="8426302" y="0"/>
                </a:lnTo>
                <a:lnTo>
                  <a:pt x="2743435" y="0"/>
                </a:lnTo>
                <a:lnTo>
                  <a:pt x="2688451" y="37385"/>
                </a:lnTo>
                <a:cubicBezTo>
                  <a:pt x="1058888" y="1225893"/>
                  <a:pt x="0" y="3149927"/>
                  <a:pt x="0" y="5321277"/>
                </a:cubicBezTo>
                <a:cubicBezTo>
                  <a:pt x="0" y="5744268"/>
                  <a:pt x="40184" y="6157873"/>
                  <a:pt x="116943" y="6558484"/>
                </a:cubicBez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6"/>
          <p:cNvSpPr/>
          <p:nvPr/>
        </p:nvSpPr>
        <p:spPr>
          <a:xfrm rot="10800000">
            <a:off x="0" y="0"/>
            <a:ext cx="8174932" cy="6858000"/>
          </a:xfrm>
          <a:custGeom>
            <a:rect b="b" l="l" r="r" t="t"/>
            <a:pathLst>
              <a:path extrusionOk="0" h="6858000" w="8174932">
                <a:moveTo>
                  <a:pt x="190266" y="6858000"/>
                </a:moveTo>
                <a:lnTo>
                  <a:pt x="8174932" y="6858000"/>
                </a:lnTo>
                <a:lnTo>
                  <a:pt x="8174932" y="0"/>
                </a:lnTo>
                <a:lnTo>
                  <a:pt x="2944847" y="0"/>
                </a:lnTo>
                <a:lnTo>
                  <a:pt x="2646373" y="196447"/>
                </a:lnTo>
                <a:cubicBezTo>
                  <a:pt x="1044779" y="1335395"/>
                  <a:pt x="0" y="3206327"/>
                  <a:pt x="0" y="5321277"/>
                </a:cubicBezTo>
                <a:cubicBezTo>
                  <a:pt x="0" y="5727999"/>
                  <a:pt x="38639" y="6125696"/>
                  <a:pt x="112445" y="6510898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6"/>
          <p:cNvSpPr txBox="1"/>
          <p:nvPr>
            <p:ph type="ctrTitle"/>
          </p:nvPr>
        </p:nvSpPr>
        <p:spPr>
          <a:xfrm>
            <a:off x="804672" y="234110"/>
            <a:ext cx="5936370" cy="34662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100"/>
              <a:buFont typeface="Calibri"/>
              <a:buNone/>
            </a:pPr>
            <a:r>
              <a:rPr lang="en-US" sz="6100">
                <a:solidFill>
                  <a:srgbClr val="FFFFFF"/>
                </a:solidFill>
              </a:rPr>
              <a:t>Intro to High Performance Computing (HPC) </a:t>
            </a:r>
            <a:endParaRPr/>
          </a:p>
        </p:txBody>
      </p:sp>
      <p:sp>
        <p:nvSpPr>
          <p:cNvPr id="105" name="Google Shape;105;p16"/>
          <p:cNvSpPr txBox="1"/>
          <p:nvPr>
            <p:ph idx="1" type="subTitle"/>
          </p:nvPr>
        </p:nvSpPr>
        <p:spPr>
          <a:xfrm>
            <a:off x="804672" y="4180354"/>
            <a:ext cx="5649289" cy="12799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US">
                <a:solidFill>
                  <a:srgbClr val="FFFFFF"/>
                </a:solidFill>
              </a:rPr>
              <a:t>Jens Mueller, PhD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US">
                <a:solidFill>
                  <a:srgbClr val="FFFFFF"/>
                </a:solidFill>
              </a:rPr>
              <a:t>HPC Services, Miami University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cake, animal, sitting, piece&#10;&#10;Description automatically generated" id="203" name="Google Shape;203;p2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" y="10"/>
            <a:ext cx="7280594" cy="409533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/>
          <p:nvPr>
            <p:ph type="title"/>
          </p:nvPr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231815"/>
          </a:solidFill>
          <a:ln cap="flat" cmpd="thinThick" w="174625">
            <a:solidFill>
              <a:srgbClr val="23181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lang="en-US" sz="2800">
                <a:solidFill>
                  <a:srgbClr val="FFFFFF"/>
                </a:solidFill>
              </a:rPr>
              <a:t>Weather and climate modeling</a:t>
            </a:r>
            <a:endParaRPr/>
          </a:p>
        </p:txBody>
      </p:sp>
      <p:sp>
        <p:nvSpPr>
          <p:cNvPr id="205" name="Google Shape;205;p25"/>
          <p:cNvSpPr txBox="1"/>
          <p:nvPr/>
        </p:nvSpPr>
        <p:spPr>
          <a:xfrm>
            <a:off x="2344366" y="4523362"/>
            <a:ext cx="843388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800" u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full GEOS‐5 simulation covered 2 years‐‐from May 2005 to May 2007. It ran on 3,750 processors of the Discover supercomputer at the NASA Center for Climate Simulation, consuming 3 million processor hours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producing over 400 terabytes of data.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5"/>
          <p:cNvSpPr txBox="1"/>
          <p:nvPr/>
        </p:nvSpPr>
        <p:spPr>
          <a:xfrm>
            <a:off x="7607431" y="580312"/>
            <a:ext cx="394448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http://svs.gsfc.nasa.gov/vis/a030000/a030000/a030017/index.html</a:t>
            </a:r>
            <a:endParaRPr b="0" i="0" sz="180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Where HPC is used: Consumer Goods </a:t>
            </a:r>
            <a:endParaRPr/>
          </a:p>
        </p:txBody>
      </p:sp>
      <p:pic>
        <p:nvPicPr>
          <p:cNvPr descr="Pringles-can.jpg" id="212" name="Google Shape;212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0340" y="1620838"/>
            <a:ext cx="5842000" cy="36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3299" y="5116907"/>
            <a:ext cx="4405313" cy="90011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6"/>
          <p:cNvSpPr txBox="1"/>
          <p:nvPr/>
        </p:nvSpPr>
        <p:spPr>
          <a:xfrm>
            <a:off x="8062913" y="6430963"/>
            <a:ext cx="2362200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http://www.feflow.info/uploads/media/Rosati.pdf</a:t>
            </a:r>
            <a:endParaRPr/>
          </a:p>
        </p:txBody>
      </p:sp>
      <p:pic>
        <p:nvPicPr>
          <p:cNvPr id="215" name="Google Shape;215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66838" y="1451451"/>
            <a:ext cx="2592319" cy="3438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51015" y="5873750"/>
            <a:ext cx="443865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 txBox="1"/>
          <p:nvPr/>
        </p:nvSpPr>
        <p:spPr>
          <a:xfrm>
            <a:off x="1905000" y="6538913"/>
            <a:ext cx="5562600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http://whispersandshouts.typepad.com/pgs-digital-revolution.pdf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Where HPC is used: Entertainment</a:t>
            </a:r>
            <a:endParaRPr/>
          </a:p>
        </p:txBody>
      </p:sp>
      <p:pic>
        <p:nvPicPr>
          <p:cNvPr descr="watson-jeopardy-ibm.jpg" id="223" name="Google Shape;223;p2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5792" y="1645579"/>
            <a:ext cx="8557134" cy="5212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Where HPC is used: Movie Industry</a:t>
            </a:r>
            <a:endParaRPr/>
          </a:p>
        </p:txBody>
      </p:sp>
      <p:sp>
        <p:nvSpPr>
          <p:cNvPr id="229" name="Google Shape;229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Disney’s Big Hero 6 rendered on 55,000  core supercomputer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5 Petabytes of storage</a:t>
            </a:r>
            <a:endParaRPr/>
          </a:p>
        </p:txBody>
      </p:sp>
      <p:pic>
        <p:nvPicPr>
          <p:cNvPr id="230" name="Google Shape;23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3872" y="2853513"/>
            <a:ext cx="6767620" cy="283394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8"/>
          <p:cNvSpPr txBox="1"/>
          <p:nvPr/>
        </p:nvSpPr>
        <p:spPr>
          <a:xfrm>
            <a:off x="3525625" y="5901179"/>
            <a:ext cx="628767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https://www.engadget.com/2014-10-18-disney-big-hero-6.html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Where HPC is used: Sports</a:t>
            </a:r>
            <a:endParaRPr/>
          </a:p>
        </p:txBody>
      </p:sp>
      <p:pic>
        <p:nvPicPr>
          <p:cNvPr id="237" name="Google Shape;237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7762" y="864803"/>
            <a:ext cx="3230799" cy="195691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9"/>
          <p:cNvSpPr txBox="1"/>
          <p:nvPr/>
        </p:nvSpPr>
        <p:spPr>
          <a:xfrm>
            <a:off x="838200" y="2217906"/>
            <a:ext cx="9239655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Undisclosed Team has acquired Cray supercomputer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“Urika” (~$ 1 Mio)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US" sz="2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Analyze data based on over 140 years of detailed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information on individual players, teams, and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winning trends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US" sz="2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Supposed to help team owners make better future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decisions based on past data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US" sz="2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Urika is “Hypothesis machine”: What happens if you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replace average player with another player</a:t>
            </a:r>
            <a:endParaRPr/>
          </a:p>
        </p:txBody>
      </p:sp>
      <p:sp>
        <p:nvSpPr>
          <p:cNvPr id="239" name="Google Shape;239;p29"/>
          <p:cNvSpPr txBox="1"/>
          <p:nvPr/>
        </p:nvSpPr>
        <p:spPr>
          <a:xfrm>
            <a:off x="8691513" y="5993197"/>
            <a:ext cx="3054285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 HPC Wire, April 3, 2014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Facebook, et. al.</a:t>
            </a:r>
            <a:endParaRPr/>
          </a:p>
        </p:txBody>
      </p:sp>
      <p:sp>
        <p:nvSpPr>
          <p:cNvPr id="245" name="Google Shape;245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0" i="0" lang="en-US" sz="2400" u="none" strike="noStrike">
                <a:latin typeface="Calibri"/>
                <a:ea typeface="Calibri"/>
                <a:cs typeface="Calibri"/>
                <a:sym typeface="Calibri"/>
              </a:rPr>
              <a:t>No immediate need for ultra fast interconnect switches </a:t>
            </a:r>
            <a:r>
              <a:rPr b="0" i="1" lang="en-US" sz="2400" u="none" strike="noStrike">
                <a:latin typeface="Calibri"/>
                <a:ea typeface="Calibri"/>
                <a:cs typeface="Calibri"/>
                <a:sym typeface="Calibri"/>
              </a:rPr>
              <a:t>but </a:t>
            </a:r>
            <a:r>
              <a:rPr b="0" i="0" lang="en-US" sz="2400" u="none" strike="noStrike">
                <a:latin typeface="Calibri"/>
                <a:ea typeface="Calibri"/>
                <a:cs typeface="Calibri"/>
                <a:sym typeface="Calibri"/>
              </a:rPr>
              <a:t>many other aspects of supercomputers apply: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0" i="0" sz="2400" u="none" strike="noStrike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0" i="0" lang="en-US" sz="2400" u="none" strike="noStrike"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US" sz="2400" u="none" strike="noStrike">
                <a:latin typeface="Calibri"/>
                <a:ea typeface="Calibri"/>
                <a:cs typeface="Calibri"/>
                <a:sym typeface="Calibri"/>
              </a:rPr>
              <a:t>Huge storage space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0" i="0" lang="en-US" sz="2400" u="none" strike="noStrike"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US" sz="2400" u="none" strike="noStrike">
                <a:latin typeface="Calibri"/>
                <a:ea typeface="Calibri"/>
                <a:cs typeface="Calibri"/>
                <a:sym typeface="Calibri"/>
              </a:rPr>
              <a:t>Data Routers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0" i="0" lang="en-US" sz="2400" u="none" strike="noStrike"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US" sz="2400" u="none" strike="noStrike">
                <a:latin typeface="Calibri"/>
                <a:ea typeface="Calibri"/>
                <a:cs typeface="Calibri"/>
                <a:sym typeface="Calibri"/>
              </a:rPr>
              <a:t>Backup systems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0" i="0" lang="en-US" sz="2400" u="none" strike="noStrike"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US" sz="2400" u="none" strike="noStrike">
                <a:latin typeface="Calibri"/>
                <a:ea typeface="Calibri"/>
                <a:cs typeface="Calibri"/>
                <a:sym typeface="Calibri"/>
              </a:rPr>
              <a:t>Power supplies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0" i="0" lang="en-US" sz="2400" u="none" strike="noStrike"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US" sz="2400" u="none" strike="noStrike">
                <a:latin typeface="Calibri"/>
                <a:ea typeface="Calibri"/>
                <a:cs typeface="Calibri"/>
                <a:sym typeface="Calibri"/>
              </a:rPr>
              <a:t>OS: Linux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0" i="0" lang="en-US" sz="2400" u="none" strike="noStrike"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US" sz="2400" u="none" strike="noStrike">
                <a:latin typeface="Calibri"/>
                <a:ea typeface="Calibri"/>
                <a:cs typeface="Calibri"/>
                <a:sym typeface="Calibri"/>
              </a:rPr>
              <a:t>Cooling</a:t>
            </a:r>
            <a:endParaRPr sz="2400"/>
          </a:p>
        </p:txBody>
      </p:sp>
      <p:pic>
        <p:nvPicPr>
          <p:cNvPr id="246" name="Google Shape;24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32514" y="2629693"/>
            <a:ext cx="7249886" cy="4078061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0"/>
          <p:cNvSpPr txBox="1"/>
          <p:nvPr/>
        </p:nvSpPr>
        <p:spPr>
          <a:xfrm>
            <a:off x="2572512" y="6414262"/>
            <a:ext cx="331622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abcnews.com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1"/>
          <p:cNvSpPr/>
          <p:nvPr/>
        </p:nvSpPr>
        <p:spPr>
          <a:xfrm>
            <a:off x="0" y="0"/>
            <a:ext cx="497259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1"/>
          <p:cNvSpPr txBox="1"/>
          <p:nvPr>
            <p:ph type="title"/>
          </p:nvPr>
        </p:nvSpPr>
        <p:spPr>
          <a:xfrm>
            <a:off x="372140" y="640081"/>
            <a:ext cx="3997841" cy="36819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>
                <a:solidFill>
                  <a:schemeClr val="lt1"/>
                </a:solidFill>
              </a:rPr>
              <a:t>Top 500 Supercomputers from top500.org</a:t>
            </a:r>
            <a:endParaRPr/>
          </a:p>
        </p:txBody>
      </p:sp>
      <p:pic>
        <p:nvPicPr>
          <p:cNvPr id="254" name="Google Shape;254;p3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3465" l="0" r="-1" t="0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Supercomputers in the US</a:t>
            </a:r>
            <a:endParaRPr/>
          </a:p>
        </p:txBody>
      </p:sp>
      <p:pic>
        <p:nvPicPr>
          <p:cNvPr descr="usa_map_1_.gif" id="260" name="Google Shape;260;p3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90801" y="1600201"/>
            <a:ext cx="6983413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2"/>
          <p:cNvSpPr/>
          <p:nvPr/>
        </p:nvSpPr>
        <p:spPr>
          <a:xfrm>
            <a:off x="4572000" y="4191000"/>
            <a:ext cx="228600" cy="22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32"/>
          <p:cNvSpPr/>
          <p:nvPr/>
        </p:nvSpPr>
        <p:spPr>
          <a:xfrm>
            <a:off x="7543800" y="4038600"/>
            <a:ext cx="342900" cy="3048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32"/>
          <p:cNvSpPr/>
          <p:nvPr/>
        </p:nvSpPr>
        <p:spPr>
          <a:xfrm>
            <a:off x="2743200" y="3276600"/>
            <a:ext cx="228600" cy="22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2"/>
          <p:cNvSpPr/>
          <p:nvPr/>
        </p:nvSpPr>
        <p:spPr>
          <a:xfrm>
            <a:off x="7058025" y="3619501"/>
            <a:ext cx="190500" cy="227013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32"/>
          <p:cNvSpPr/>
          <p:nvPr/>
        </p:nvSpPr>
        <p:spPr>
          <a:xfrm>
            <a:off x="2438400" y="3122614"/>
            <a:ext cx="381000" cy="30638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2"/>
          <p:cNvSpPr/>
          <p:nvPr/>
        </p:nvSpPr>
        <p:spPr>
          <a:xfrm>
            <a:off x="2743200" y="3505200"/>
            <a:ext cx="228600" cy="22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2"/>
          <p:cNvSpPr/>
          <p:nvPr/>
        </p:nvSpPr>
        <p:spPr>
          <a:xfrm>
            <a:off x="5791200" y="5029200"/>
            <a:ext cx="228600" cy="22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2"/>
          <p:cNvSpPr/>
          <p:nvPr/>
        </p:nvSpPr>
        <p:spPr>
          <a:xfrm>
            <a:off x="7848600" y="3429000"/>
            <a:ext cx="76200" cy="762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32"/>
          <p:cNvSpPr/>
          <p:nvPr/>
        </p:nvSpPr>
        <p:spPr>
          <a:xfrm>
            <a:off x="8305800" y="3276600"/>
            <a:ext cx="76200" cy="762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2"/>
          <p:cNvSpPr/>
          <p:nvPr/>
        </p:nvSpPr>
        <p:spPr>
          <a:xfrm>
            <a:off x="7010400" y="3122614"/>
            <a:ext cx="190500" cy="23018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Supercomputers in the US</a:t>
            </a:r>
            <a:endParaRPr/>
          </a:p>
        </p:txBody>
      </p:sp>
      <p:sp>
        <p:nvSpPr>
          <p:cNvPr id="276" name="Google Shape;276;p3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Oakridge National Lab (TN)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Lawrence Livermore National Lab (CA)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Lawrence Berkeley National Lab (CA)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Los Alamos National Lab (NM)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NASA Ames Research Center (CA)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National Center for Supercomputing Applications Urbana (IL)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TACC at utexas in Austin (TS)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4"/>
          <p:cNvSpPr txBox="1"/>
          <p:nvPr>
            <p:ph type="title"/>
          </p:nvPr>
        </p:nvSpPr>
        <p:spPr>
          <a:xfrm>
            <a:off x="804673" y="1445494"/>
            <a:ext cx="3616856" cy="4376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sz="4800"/>
              <a:t>Redhawk cluster</a:t>
            </a:r>
            <a:endParaRPr/>
          </a:p>
        </p:txBody>
      </p:sp>
      <p:sp>
        <p:nvSpPr>
          <p:cNvPr id="282" name="Google Shape;282;p34"/>
          <p:cNvSpPr/>
          <p:nvPr/>
        </p:nvSpPr>
        <p:spPr>
          <a:xfrm>
            <a:off x="4907636" y="0"/>
            <a:ext cx="7281316" cy="6858000"/>
          </a:xfrm>
          <a:custGeom>
            <a:rect b="b" l="l" r="r" t="t"/>
            <a:pathLst>
              <a:path extrusionOk="0" h="6858000" w="7281316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34"/>
          <p:cNvSpPr/>
          <p:nvPr/>
        </p:nvSpPr>
        <p:spPr>
          <a:xfrm>
            <a:off x="5189558" y="0"/>
            <a:ext cx="6999394" cy="6858000"/>
          </a:xfrm>
          <a:custGeom>
            <a:rect b="b" l="l" r="r" t="t"/>
            <a:pathLst>
              <a:path extrusionOk="0" h="6858000" w="6999394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4"/>
          <p:cNvSpPr txBox="1"/>
          <p:nvPr>
            <p:ph idx="1" type="body"/>
          </p:nvPr>
        </p:nvSpPr>
        <p:spPr>
          <a:xfrm>
            <a:off x="6096000" y="1399032"/>
            <a:ext cx="5501834" cy="4471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39 servers (nodes) total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2 log-in nodes, 32 “compute” nodes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26 regular compute nodes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4 GPGPU nodes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2 big memory nodes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Servers built by Penguin Computing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Purchase date: summer 2018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Total cost: ~ $ 400,000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(Biggest supercomputer in the world:  4,608 nodes, &gt; $200 Mio cost) 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076" y="0"/>
            <a:ext cx="101949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/>
        </p:nvSpPr>
        <p:spPr>
          <a:xfrm>
            <a:off x="1523999" y="4489042"/>
            <a:ext cx="7848600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What is a high performance computer/supercomputer ??</a:t>
            </a:r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5486400" y="6553200"/>
            <a:ext cx="5410200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http://www.businessinsider.com/r-us-intelligence-agency-aims-to-develop-superconducting-computer-2014-12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5"/>
          <p:cNvSpPr txBox="1"/>
          <p:nvPr>
            <p:ph type="title"/>
          </p:nvPr>
        </p:nvSpPr>
        <p:spPr>
          <a:xfrm>
            <a:off x="804673" y="1445494"/>
            <a:ext cx="3616856" cy="4376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sz="4800"/>
              <a:t>Redhawk cluster, server details</a:t>
            </a:r>
            <a:endParaRPr/>
          </a:p>
        </p:txBody>
      </p:sp>
      <p:sp>
        <p:nvSpPr>
          <p:cNvPr id="290" name="Google Shape;290;p35"/>
          <p:cNvSpPr/>
          <p:nvPr/>
        </p:nvSpPr>
        <p:spPr>
          <a:xfrm>
            <a:off x="4907636" y="0"/>
            <a:ext cx="7281316" cy="6858000"/>
          </a:xfrm>
          <a:custGeom>
            <a:rect b="b" l="l" r="r" t="t"/>
            <a:pathLst>
              <a:path extrusionOk="0" h="6858000" w="7281316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35"/>
          <p:cNvSpPr/>
          <p:nvPr/>
        </p:nvSpPr>
        <p:spPr>
          <a:xfrm>
            <a:off x="5189558" y="0"/>
            <a:ext cx="6999394" cy="6858000"/>
          </a:xfrm>
          <a:custGeom>
            <a:rect b="b" l="l" r="r" t="t"/>
            <a:pathLst>
              <a:path extrusionOk="0" h="6858000" w="6999394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35"/>
          <p:cNvSpPr txBox="1"/>
          <p:nvPr>
            <p:ph idx="1" type="body"/>
          </p:nvPr>
        </p:nvSpPr>
        <p:spPr>
          <a:xfrm>
            <a:off x="6096000" y="1399032"/>
            <a:ext cx="5501834" cy="4471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All nodes have 2 Intel Xeon Gold Processors 6126, 2.6 GHz, 24 cores total,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Regular compute nodes have 96GB of RAM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2 Big Memory nodes have 1.5TB of memory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4 GPU nodes have 2 Nvidia Tesla V100-PCIE-16GB GPUs each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>
            <p:ph type="title"/>
          </p:nvPr>
        </p:nvSpPr>
        <p:spPr>
          <a:xfrm>
            <a:off x="838200" y="594360"/>
            <a:ext cx="10515600" cy="10963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Parallelism</a:t>
            </a:r>
            <a:endParaRPr/>
          </a:p>
        </p:txBody>
      </p:sp>
      <p:sp>
        <p:nvSpPr>
          <p:cNvPr id="298" name="Google Shape;298;p3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Embarrassingly parallel (“Embarrassingly” is a technical term)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Each core in the cluster runs the same code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   independently from each of the other processors</a:t>
            </a:r>
            <a:endParaRPr/>
          </a:p>
        </p:txBody>
      </p:sp>
      <p:pic>
        <p:nvPicPr>
          <p:cNvPr id="299" name="Google Shape;29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6621" y="4528209"/>
            <a:ext cx="2047619" cy="2247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8381" y="4528208"/>
            <a:ext cx="2047619" cy="2247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40140" y="4528207"/>
            <a:ext cx="2047619" cy="2247619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6"/>
          <p:cNvSpPr txBox="1"/>
          <p:nvPr/>
        </p:nvSpPr>
        <p:spPr>
          <a:xfrm>
            <a:off x="1131325" y="3604879"/>
            <a:ext cx="166843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a1,b1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c1= a1+b1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 c1</a:t>
            </a:r>
            <a:endParaRPr/>
          </a:p>
        </p:txBody>
      </p:sp>
      <p:sp>
        <p:nvSpPr>
          <p:cNvPr id="303" name="Google Shape;303;p36"/>
          <p:cNvSpPr txBox="1"/>
          <p:nvPr/>
        </p:nvSpPr>
        <p:spPr>
          <a:xfrm>
            <a:off x="4048380" y="3604879"/>
            <a:ext cx="204761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a2,b2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c2=a2+b2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 c2</a:t>
            </a:r>
            <a:endParaRPr/>
          </a:p>
        </p:txBody>
      </p:sp>
      <p:sp>
        <p:nvSpPr>
          <p:cNvPr id="304" name="Google Shape;304;p36"/>
          <p:cNvSpPr txBox="1"/>
          <p:nvPr/>
        </p:nvSpPr>
        <p:spPr>
          <a:xfrm>
            <a:off x="7040139" y="3604879"/>
            <a:ext cx="195303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a3,b3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c3=a3+b3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 c3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7"/>
          <p:cNvSpPr txBox="1"/>
          <p:nvPr>
            <p:ph type="title"/>
          </p:nvPr>
        </p:nvSpPr>
        <p:spPr>
          <a:xfrm>
            <a:off x="838200" y="365125"/>
            <a:ext cx="10515600" cy="6685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US" sz="3959"/>
              <a:t>Parallelism II</a:t>
            </a:r>
            <a:endParaRPr/>
          </a:p>
        </p:txBody>
      </p:sp>
      <p:sp>
        <p:nvSpPr>
          <p:cNvPr id="310" name="Google Shape;310;p37"/>
          <p:cNvSpPr txBox="1"/>
          <p:nvPr>
            <p:ph idx="1" type="body"/>
          </p:nvPr>
        </p:nvSpPr>
        <p:spPr>
          <a:xfrm>
            <a:off x="838200" y="1205948"/>
            <a:ext cx="10515600" cy="5286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Open MP (Multi Processing) parallelism: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Takes advantage of multi core architecture, only a </a:t>
            </a:r>
            <a:r>
              <a:rPr i="1" lang="en-US"/>
              <a:t>single</a:t>
            </a:r>
            <a:r>
              <a:rPr lang="en-US"/>
              <a:t> program is run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Only works within a compute node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Can significantly speed up the code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Performance is subject to scaling constraints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Often used in for-loops: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In case there are 8 cores each core can work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	on a subset of the iteration indices 1-8, 9-16 etc. 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Iterations need to be independent: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 b(i) = doSomething( b(i-1) ) WON’T work in general!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11" name="Google Shape;31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06181" y="4245255"/>
            <a:ext cx="2047619" cy="2247619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7"/>
          <p:cNvSpPr txBox="1"/>
          <p:nvPr/>
        </p:nvSpPr>
        <p:spPr>
          <a:xfrm>
            <a:off x="3829879" y="3526245"/>
            <a:ext cx="270344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37"/>
          <p:cNvSpPr txBox="1"/>
          <p:nvPr/>
        </p:nvSpPr>
        <p:spPr>
          <a:xfrm>
            <a:off x="2829169" y="3922090"/>
            <a:ext cx="470486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i=1:64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b(i) = doSomething(i)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8"/>
          <p:cNvSpPr txBox="1"/>
          <p:nvPr>
            <p:ph type="title"/>
          </p:nvPr>
        </p:nvSpPr>
        <p:spPr>
          <a:xfrm>
            <a:off x="838200" y="365126"/>
            <a:ext cx="10515600" cy="3159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US" sz="3959"/>
              <a:t>Parallelism III</a:t>
            </a:r>
            <a:endParaRPr/>
          </a:p>
        </p:txBody>
      </p:sp>
      <p:sp>
        <p:nvSpPr>
          <p:cNvPr id="319" name="Google Shape;319;p38"/>
          <p:cNvSpPr txBox="1"/>
          <p:nvPr>
            <p:ph idx="1" type="body"/>
          </p:nvPr>
        </p:nvSpPr>
        <p:spPr>
          <a:xfrm>
            <a:off x="838200" y="980660"/>
            <a:ext cx="10515600" cy="58773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MPI (Message Passing Interface) parallelism: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Uses communication in-between compute cores and nodes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Takes advantage of both multi-core architecture of individual node as well as multi-node architecture of the cluster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Adds significant complexity to program code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Performance is subject to scaling constraints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Each instance of the program is executed on a compute core and is associated with an MPI “rank” (0,1,2…,MPI_size)</a:t>
            </a:r>
            <a:endParaRPr/>
          </a:p>
        </p:txBody>
      </p:sp>
      <p:pic>
        <p:nvPicPr>
          <p:cNvPr id="320" name="Google Shape;32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8701" y="4740720"/>
            <a:ext cx="1343619" cy="1474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8793" y="4740283"/>
            <a:ext cx="1343619" cy="1474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4374" y="4740283"/>
            <a:ext cx="1343619" cy="1474856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8"/>
          <p:cNvSpPr txBox="1"/>
          <p:nvPr/>
        </p:nvSpPr>
        <p:spPr>
          <a:xfrm>
            <a:off x="2526473" y="4787718"/>
            <a:ext cx="1276929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a1+b1=c1   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c=c1+c2+c3</a:t>
            </a:r>
            <a:endParaRPr/>
          </a:p>
        </p:txBody>
      </p:sp>
      <p:sp>
        <p:nvSpPr>
          <p:cNvPr id="324" name="Google Shape;324;p38"/>
          <p:cNvSpPr txBox="1"/>
          <p:nvPr/>
        </p:nvSpPr>
        <p:spPr>
          <a:xfrm>
            <a:off x="6492913" y="4740283"/>
            <a:ext cx="1276929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a2+b2=c2   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c=c1+c2+c3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38"/>
          <p:cNvSpPr txBox="1"/>
          <p:nvPr/>
        </p:nvSpPr>
        <p:spPr>
          <a:xfrm>
            <a:off x="10271804" y="4787718"/>
            <a:ext cx="1276929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a3+b3=c3   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c=c1+c2+c3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6" name="Google Shape;326;p38"/>
          <p:cNvCxnSpPr/>
          <p:nvPr/>
        </p:nvCxnSpPr>
        <p:spPr>
          <a:xfrm>
            <a:off x="3282462" y="5119077"/>
            <a:ext cx="3642000" cy="547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27" name="Google Shape;327;p38"/>
          <p:cNvCxnSpPr/>
          <p:nvPr/>
        </p:nvCxnSpPr>
        <p:spPr>
          <a:xfrm>
            <a:off x="6924431" y="5666154"/>
            <a:ext cx="0" cy="18774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28" name="Google Shape;328;p38"/>
          <p:cNvCxnSpPr/>
          <p:nvPr/>
        </p:nvCxnSpPr>
        <p:spPr>
          <a:xfrm flipH="1">
            <a:off x="3282450" y="5017280"/>
            <a:ext cx="4166100" cy="735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29" name="Google Shape;329;p38"/>
          <p:cNvCxnSpPr/>
          <p:nvPr/>
        </p:nvCxnSpPr>
        <p:spPr>
          <a:xfrm>
            <a:off x="3282462" y="5753100"/>
            <a:ext cx="0" cy="200025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30" name="Google Shape;330;p38"/>
          <p:cNvCxnSpPr/>
          <p:nvPr/>
        </p:nvCxnSpPr>
        <p:spPr>
          <a:xfrm flipH="1">
            <a:off x="3617449" y="5216309"/>
            <a:ext cx="7597800" cy="1413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1" name="Google Shape;331;p38"/>
          <p:cNvCxnSpPr/>
          <p:nvPr/>
        </p:nvCxnSpPr>
        <p:spPr>
          <a:xfrm rot="10800000">
            <a:off x="3623244" y="6284532"/>
            <a:ext cx="0" cy="359309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32" name="Google Shape;332;p38"/>
          <p:cNvCxnSpPr/>
          <p:nvPr/>
        </p:nvCxnSpPr>
        <p:spPr>
          <a:xfrm flipH="1">
            <a:off x="7637148" y="5337801"/>
            <a:ext cx="3578100" cy="1030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3" name="Google Shape;333;p38"/>
          <p:cNvCxnSpPr/>
          <p:nvPr/>
        </p:nvCxnSpPr>
        <p:spPr>
          <a:xfrm rot="10800000">
            <a:off x="7638077" y="6132604"/>
            <a:ext cx="0" cy="235819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34" name="Google Shape;334;p38"/>
          <p:cNvCxnSpPr/>
          <p:nvPr/>
        </p:nvCxnSpPr>
        <p:spPr>
          <a:xfrm>
            <a:off x="3282461" y="5337801"/>
            <a:ext cx="7423500" cy="1204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5" name="Google Shape;335;p38"/>
          <p:cNvCxnSpPr/>
          <p:nvPr/>
        </p:nvCxnSpPr>
        <p:spPr>
          <a:xfrm rot="10800000">
            <a:off x="10696575" y="6250513"/>
            <a:ext cx="0" cy="29153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36" name="Google Shape;336;p38"/>
          <p:cNvCxnSpPr/>
          <p:nvPr/>
        </p:nvCxnSpPr>
        <p:spPr>
          <a:xfrm flipH="1" rot="-5400000">
            <a:off x="8020050" y="5017280"/>
            <a:ext cx="914400" cy="914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7" name="Google Shape;337;p38"/>
          <p:cNvCxnSpPr/>
          <p:nvPr/>
        </p:nvCxnSpPr>
        <p:spPr>
          <a:xfrm>
            <a:off x="7315200" y="5146568"/>
            <a:ext cx="3724200" cy="1577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8" name="Google Shape;338;p38"/>
          <p:cNvCxnSpPr/>
          <p:nvPr/>
        </p:nvCxnSpPr>
        <p:spPr>
          <a:xfrm rot="10800000">
            <a:off x="11041055" y="6325171"/>
            <a:ext cx="0" cy="399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 txBox="1"/>
          <p:nvPr>
            <p:ph type="title"/>
          </p:nvPr>
        </p:nvSpPr>
        <p:spPr>
          <a:xfrm>
            <a:off x="648930" y="629266"/>
            <a:ext cx="5121644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Factoring in scaling behavior</a:t>
            </a:r>
            <a:endParaRPr/>
          </a:p>
        </p:txBody>
      </p:sp>
      <p:sp>
        <p:nvSpPr>
          <p:cNvPr id="344" name="Google Shape;344;p39"/>
          <p:cNvSpPr txBox="1"/>
          <p:nvPr/>
        </p:nvSpPr>
        <p:spPr>
          <a:xfrm>
            <a:off x="648931" y="2438400"/>
            <a:ext cx="5121642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857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Every program scales differently</a:t>
            </a:r>
            <a:br>
              <a:rPr lang="en-US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Programs scale differently for specific “input” cases</a:t>
            </a:r>
            <a:endParaRPr/>
          </a:p>
          <a:p>
            <a:pPr indent="-12065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t/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over-allocating then resources get wasted (particularly bad in a pay-per-cycle environment)</a:t>
            </a:r>
            <a:endParaRPr/>
          </a:p>
          <a:p>
            <a:pPr indent="-12065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t/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Always need to think about how much overall run time is acceptable versus the gains by using parallel resources</a:t>
            </a:r>
            <a:endParaRPr/>
          </a:p>
          <a:p>
            <a:pPr indent="-12065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t/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“Embarrassingly” parallel execution </a:t>
            </a:r>
            <a:r>
              <a:rPr i="1" lang="en-US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always</a:t>
            </a:r>
            <a:r>
              <a:rPr lang="en-US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gives ideal scaling</a:t>
            </a:r>
            <a:endParaRPr/>
          </a:p>
        </p:txBody>
      </p:sp>
      <p:sp>
        <p:nvSpPr>
          <p:cNvPr id="345" name="Google Shape;345;p39"/>
          <p:cNvSpPr/>
          <p:nvPr/>
        </p:nvSpPr>
        <p:spPr>
          <a:xfrm>
            <a:off x="6090612" y="2"/>
            <a:ext cx="6101388" cy="68579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result for strong parallel scaling" id="346" name="Google Shape;346;p3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" l="0" r="2" t="4747"/>
          <a:stretch/>
        </p:blipFill>
        <p:spPr>
          <a:xfrm>
            <a:off x="6721233" y="640082"/>
            <a:ext cx="4831104" cy="5577837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9"/>
          <p:cNvSpPr txBox="1"/>
          <p:nvPr/>
        </p:nvSpPr>
        <p:spPr>
          <a:xfrm>
            <a:off x="5499652" y="6586330"/>
            <a:ext cx="6546574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https://www.researchgate.net/figure/Performance-and-strong-scaling-of-the-parallel-correlation-function-Top-graph-shows-the_fig4_23711211</a:t>
            </a:r>
            <a:endParaRPr sz="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Cluster Architecture </a:t>
            </a:r>
            <a:endParaRPr/>
          </a:p>
        </p:txBody>
      </p:sp>
      <p:sp>
        <p:nvSpPr>
          <p:cNvPr id="353" name="Google Shape;353;p4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54" name="Google Shape;35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3107" y="1431849"/>
            <a:ext cx="7711811" cy="51388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/>
          <p:nvPr/>
        </p:nvSpPr>
        <p:spPr>
          <a:xfrm>
            <a:off x="597794" y="364885"/>
            <a:ext cx="6025896" cy="5792929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41"/>
          <p:cNvSpPr txBox="1"/>
          <p:nvPr>
            <p:ph type="title"/>
          </p:nvPr>
        </p:nvSpPr>
        <p:spPr>
          <a:xfrm>
            <a:off x="950976" y="700186"/>
            <a:ext cx="5374494" cy="1188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Calibri"/>
              <a:buNone/>
            </a:pPr>
            <a:r>
              <a:rPr lang="en-US" sz="3700">
                <a:solidFill>
                  <a:schemeClr val="lt1"/>
                </a:solidFill>
              </a:rPr>
              <a:t>Accessing the Redhawk cluster</a:t>
            </a:r>
            <a:endParaRPr/>
          </a:p>
        </p:txBody>
      </p:sp>
      <p:sp>
        <p:nvSpPr>
          <p:cNvPr id="361" name="Google Shape;361;p41"/>
          <p:cNvSpPr txBox="1"/>
          <p:nvPr>
            <p:ph idx="1" type="body"/>
          </p:nvPr>
        </p:nvSpPr>
        <p:spPr>
          <a:xfrm>
            <a:off x="950976" y="2066544"/>
            <a:ext cx="5374494" cy="37883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</a:pPr>
            <a:r>
              <a:rPr lang="en-US" sz="1400">
                <a:solidFill>
                  <a:schemeClr val="lt1"/>
                </a:solidFill>
              </a:rPr>
              <a:t>Get client at nomachine.com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</a:pPr>
            <a:r>
              <a:rPr lang="en-US" sz="1400">
                <a:solidFill>
                  <a:schemeClr val="lt1"/>
                </a:solidFill>
              </a:rPr>
              <a:t>Choose ssh protocol</a:t>
            </a:r>
            <a:endParaRPr/>
          </a:p>
          <a:p>
            <a:pPr indent="-1397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-1397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-1397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-1397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-1397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</a:pPr>
            <a:r>
              <a:rPr lang="en-US" sz="1400">
                <a:solidFill>
                  <a:schemeClr val="lt1"/>
                </a:solidFill>
              </a:rPr>
              <a:t>Specify hostname:</a:t>
            </a:r>
            <a:endParaRPr/>
          </a:p>
          <a:p>
            <a:pPr indent="-1397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</a:pPr>
            <a:r>
              <a:rPr lang="en-US" sz="1400">
                <a:solidFill>
                  <a:schemeClr val="lt1"/>
                </a:solidFill>
              </a:rPr>
              <a:t>Enter UniqueID when prompted for username, enter MU password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</a:pPr>
            <a:r>
              <a:rPr lang="en-US" sz="1400">
                <a:solidFill>
                  <a:schemeClr val="lt1"/>
                </a:solidFill>
              </a:rPr>
              <a:t>Accept defaults on all following screens and hit OK</a:t>
            </a:r>
            <a:endParaRPr/>
          </a:p>
          <a:p>
            <a:pPr indent="-1397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pic>
        <p:nvPicPr>
          <p:cNvPr id="362" name="Google Shape;36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0766" y="810044"/>
            <a:ext cx="4663440" cy="1900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30766" y="3906447"/>
            <a:ext cx="4663440" cy="1713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2"/>
          <p:cNvSpPr/>
          <p:nvPr/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573C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42"/>
          <p:cNvSpPr txBox="1"/>
          <p:nvPr>
            <p:ph type="title"/>
          </p:nvPr>
        </p:nvSpPr>
        <p:spPr>
          <a:xfrm>
            <a:off x="621629" y="640080"/>
            <a:ext cx="4225290" cy="55788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</a:pPr>
            <a:r>
              <a:rPr lang="en-US">
                <a:solidFill>
                  <a:srgbClr val="FFFFFF"/>
                </a:solidFill>
              </a:rPr>
              <a:t>Using Nomachine to access the cluster</a:t>
            </a:r>
            <a:endParaRPr/>
          </a:p>
        </p:txBody>
      </p:sp>
      <p:pic>
        <p:nvPicPr>
          <p:cNvPr id="370" name="Google Shape;370;p4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16542" r="24252" t="0"/>
          <a:stretch/>
        </p:blipFill>
        <p:spPr>
          <a:xfrm>
            <a:off x="6096000" y="640080"/>
            <a:ext cx="5459470" cy="5578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3"/>
          <p:cNvSpPr txBox="1"/>
          <p:nvPr>
            <p:ph type="title"/>
          </p:nvPr>
        </p:nvSpPr>
        <p:spPr>
          <a:xfrm>
            <a:off x="648930" y="629266"/>
            <a:ext cx="5121644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Linux Terminal</a:t>
            </a:r>
            <a:endParaRPr/>
          </a:p>
        </p:txBody>
      </p:sp>
      <p:sp>
        <p:nvSpPr>
          <p:cNvPr id="376" name="Google Shape;376;p43"/>
          <p:cNvSpPr txBox="1"/>
          <p:nvPr>
            <p:ph idx="1" type="body"/>
          </p:nvPr>
        </p:nvSpPr>
        <p:spPr>
          <a:xfrm>
            <a:off x="648931" y="2438400"/>
            <a:ext cx="5121642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n-US" sz="2000"/>
              <a:t>In Activities, right-click  terminal symbol: New Window</a:t>
            </a:r>
            <a:endParaRPr/>
          </a:p>
        </p:txBody>
      </p:sp>
      <p:sp>
        <p:nvSpPr>
          <p:cNvPr id="377" name="Google Shape;377;p43"/>
          <p:cNvSpPr/>
          <p:nvPr/>
        </p:nvSpPr>
        <p:spPr>
          <a:xfrm>
            <a:off x="6090612" y="2"/>
            <a:ext cx="6101388" cy="68579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8" name="Google Shape;37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76616" y="1441148"/>
            <a:ext cx="4929379" cy="4782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4"/>
          <p:cNvSpPr/>
          <p:nvPr/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44"/>
          <p:cNvSpPr/>
          <p:nvPr/>
        </p:nvSpPr>
        <p:spPr>
          <a:xfrm flipH="1" rot="10800000">
            <a:off x="0" y="0"/>
            <a:ext cx="6356349" cy="6858000"/>
          </a:xfrm>
          <a:custGeom>
            <a:rect b="b" l="l" r="r" t="t"/>
            <a:pathLst>
              <a:path extrusionOk="0" h="6858000" w="7539895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rgbClr val="262626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44"/>
          <p:cNvSpPr/>
          <p:nvPr/>
        </p:nvSpPr>
        <p:spPr>
          <a:xfrm flipH="1" rot="10800000">
            <a:off x="0" y="0"/>
            <a:ext cx="5979591" cy="6858000"/>
          </a:xfrm>
          <a:custGeom>
            <a:rect b="b" l="l" r="r" t="t"/>
            <a:pathLst>
              <a:path extrusionOk="0" h="6858000" w="7092985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44"/>
          <p:cNvSpPr txBox="1"/>
          <p:nvPr>
            <p:ph type="title"/>
          </p:nvPr>
        </p:nvSpPr>
        <p:spPr>
          <a:xfrm>
            <a:off x="841248" y="704850"/>
            <a:ext cx="3785616" cy="2978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Cluster resource management</a:t>
            </a:r>
            <a:endParaRPr/>
          </a:p>
        </p:txBody>
      </p:sp>
      <p:sp>
        <p:nvSpPr>
          <p:cNvPr id="387" name="Google Shape;387;p44"/>
          <p:cNvSpPr txBox="1"/>
          <p:nvPr>
            <p:ph idx="1" type="body"/>
          </p:nvPr>
        </p:nvSpPr>
        <p:spPr>
          <a:xfrm>
            <a:off x="6038850" y="704850"/>
            <a:ext cx="5314950" cy="5251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</a:rPr>
              <a:t>Scheduler and resource manager: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</a:rPr>
              <a:t>Compute jobs need to be sent to a wait queue so proper resources can be allocated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</a:rPr>
              <a:t>Allocation requests include number of nodes, cores and time, among others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</a:rPr>
              <a:t>An automatic fair share policy is in effect if demand exceeds availability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</a:rPr>
              <a:t>Both “interactive” and “batch” jobs are possible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</a:rPr>
              <a:t>All resource requests are made via the “qsub” command: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r>
              <a:rPr lang="en-US" sz="1900">
                <a:solidFill>
                  <a:schemeClr val="dk1"/>
                </a:solidFill>
              </a:rPr>
              <a:t>Requesting 1 node and 1 core on it for a duration of 80 hours (interactive):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r>
              <a:rPr lang="en-US" sz="1900">
                <a:solidFill>
                  <a:schemeClr val="dk1"/>
                </a:solidFill>
              </a:rPr>
              <a:t>qsub -IV -l nodes=1:ppn=1 -l walltime=80:00:00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</a:pPr>
            <a:r>
              <a:rPr lang="en-US" sz="1900">
                <a:solidFill>
                  <a:schemeClr val="dk1"/>
                </a:solidFill>
              </a:rPr>
              <a:t>Note the command prompt change.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-1" y="0"/>
            <a:ext cx="1219306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8" name="Google Shape;118;p1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9" name="Google Shape;119;p18"/>
            <p:cNvSpPr/>
            <p:nvPr/>
          </p:nvSpPr>
          <p:spPr>
            <a:xfrm>
              <a:off x="-329674" y="1298404"/>
              <a:ext cx="9702800" cy="5573512"/>
            </a:xfrm>
            <a:custGeom>
              <a:rect b="b" l="l" r="r" t="t"/>
              <a:pathLst>
                <a:path extrusionOk="0" h="1169" w="2038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670451" y="2018236"/>
              <a:ext cx="7373938" cy="4848892"/>
            </a:xfrm>
            <a:custGeom>
              <a:rect b="b" l="l" r="r" t="t"/>
              <a:pathLst>
                <a:path extrusionOk="0" h="1017" w="1549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251351" y="1788400"/>
              <a:ext cx="8035925" cy="5083516"/>
            </a:xfrm>
            <a:custGeom>
              <a:rect b="b" l="l" r="r" t="t"/>
              <a:pathLst>
                <a:path extrusionOk="0" h="1066" w="1688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dash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-1061" y="549842"/>
              <a:ext cx="10334625" cy="6322075"/>
            </a:xfrm>
            <a:custGeom>
              <a:rect b="b" l="l" r="r" t="t"/>
              <a:pathLst>
                <a:path extrusionOk="0" h="1326" w="2171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3701" y="6186246"/>
              <a:ext cx="504825" cy="681527"/>
            </a:xfrm>
            <a:custGeom>
              <a:rect b="b" l="l" r="r" t="t"/>
              <a:pathLst>
                <a:path extrusionOk="0" h="143" w="106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-1061" y="-51881"/>
              <a:ext cx="11091863" cy="6923796"/>
            </a:xfrm>
            <a:custGeom>
              <a:rect b="b" l="l" r="r" t="t"/>
              <a:pathLst>
                <a:path extrusionOk="0" h="1452" w="233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5426601" y="5579"/>
              <a:ext cx="5788025" cy="6847184"/>
            </a:xfrm>
            <a:custGeom>
              <a:rect b="b" l="l" r="r" t="t"/>
              <a:pathLst>
                <a:path extrusionOk="0" h="1436" w="121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-1061" y="5579"/>
              <a:ext cx="1057275" cy="614491"/>
            </a:xfrm>
            <a:custGeom>
              <a:rect b="b" l="l" r="r" t="t"/>
              <a:pathLst>
                <a:path extrusionOk="0" h="129" w="222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5821889" y="5579"/>
              <a:ext cx="5588000" cy="6866337"/>
            </a:xfrm>
            <a:custGeom>
              <a:rect b="b" l="l" r="r" t="t"/>
              <a:pathLst>
                <a:path extrusionOk="0" h="1440" w="1174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dash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3701" y="790"/>
              <a:ext cx="595313" cy="352734"/>
            </a:xfrm>
            <a:custGeom>
              <a:rect b="b" l="l" r="r" t="t"/>
              <a:pathLst>
                <a:path extrusionOk="0" h="74" w="125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dash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6012389" y="5579"/>
              <a:ext cx="5497513" cy="6866337"/>
            </a:xfrm>
            <a:custGeom>
              <a:rect b="b" l="l" r="r" t="t"/>
              <a:pathLst>
                <a:path extrusionOk="0" h="1440" w="1155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cap="flat" cmpd="sng" w="12700">
              <a:solidFill>
                <a:schemeClr val="lt1">
                  <a:alpha val="34901"/>
                </a:schemeClr>
              </a:solidFill>
              <a:prstDash val="dashDot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-1061" y="5579"/>
              <a:ext cx="357188" cy="213875"/>
            </a:xfrm>
            <a:custGeom>
              <a:rect b="b" l="l" r="r" t="t"/>
              <a:pathLst>
                <a:path extrusionOk="0" h="45" w="7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cap="flat" cmpd="sng" w="12700">
              <a:solidFill>
                <a:schemeClr val="lt1">
                  <a:alpha val="34901"/>
                </a:schemeClr>
              </a:solidFill>
              <a:prstDash val="dashDot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6210826" y="790"/>
              <a:ext cx="5522913" cy="6871126"/>
            </a:xfrm>
            <a:custGeom>
              <a:rect b="b" l="l" r="r" t="t"/>
              <a:pathLst>
                <a:path extrusionOk="0" h="1441" w="116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6463239" y="5579"/>
              <a:ext cx="5413375" cy="6866337"/>
            </a:xfrm>
            <a:custGeom>
              <a:rect b="b" l="l" r="r" t="t"/>
              <a:pathLst>
                <a:path extrusionOk="0" h="1440" w="1137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6877576" y="5579"/>
              <a:ext cx="5037138" cy="6861550"/>
            </a:xfrm>
            <a:custGeom>
              <a:rect b="b" l="l" r="r" t="t"/>
              <a:pathLst>
                <a:path extrusionOk="0" h="1439" w="1058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8768289" y="5579"/>
              <a:ext cx="3417888" cy="2742066"/>
            </a:xfrm>
            <a:custGeom>
              <a:rect b="b" l="l" r="r" t="t"/>
              <a:pathLst>
                <a:path extrusionOk="0" h="575" w="718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9235014" y="10367"/>
              <a:ext cx="2951163" cy="2555325"/>
            </a:xfrm>
            <a:custGeom>
              <a:rect b="b" l="l" r="r" t="t"/>
              <a:pathLst>
                <a:path extrusionOk="0" h="536" w="62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10020826" y="5579"/>
              <a:ext cx="2165350" cy="1358265"/>
            </a:xfrm>
            <a:custGeom>
              <a:rect b="b" l="l" r="r" t="t"/>
              <a:pathLst>
                <a:path extrusionOk="0" h="285" w="45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dash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11290826" y="5579"/>
              <a:ext cx="895350" cy="534687"/>
            </a:xfrm>
            <a:custGeom>
              <a:rect b="b" l="l" r="r" t="t"/>
              <a:pathLst>
                <a:path extrusionOk="0" h="112" w="188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" name="Google Shape;138;p18"/>
          <p:cNvSpPr txBox="1"/>
          <p:nvPr>
            <p:ph type="title"/>
          </p:nvPr>
        </p:nvSpPr>
        <p:spPr>
          <a:xfrm>
            <a:off x="-182036" y="5659011"/>
            <a:ext cx="8904746" cy="1107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>
                <a:latin typeface="Calibri"/>
                <a:ea typeface="Calibri"/>
                <a:cs typeface="Calibri"/>
                <a:sym typeface="Calibri"/>
              </a:rPr>
              <a:t>When HPC was not used (yet)</a:t>
            </a:r>
            <a:endParaRPr/>
          </a:p>
        </p:txBody>
      </p:sp>
      <p:pic>
        <p:nvPicPr>
          <p:cNvPr descr="US_fallout_exposure.png" id="139" name="Google Shape;139;p18"/>
          <p:cNvPicPr preferRelativeResize="0"/>
          <p:nvPr/>
        </p:nvPicPr>
        <p:blipFill rotWithShape="1">
          <a:blip r:embed="rId3">
            <a:alphaModFix/>
          </a:blip>
          <a:srcRect b="-4" l="0" r="2175" t="0"/>
          <a:stretch/>
        </p:blipFill>
        <p:spPr>
          <a:xfrm>
            <a:off x="8828614" y="3902808"/>
            <a:ext cx="2571664" cy="1846684"/>
          </a:xfrm>
          <a:custGeom>
            <a:rect b="b" l="l" r="r" t="t"/>
            <a:pathLst>
              <a:path extrusionOk="0" h="4306833" w="5997636">
                <a:moveTo>
                  <a:pt x="0" y="0"/>
                </a:moveTo>
                <a:lnTo>
                  <a:pt x="5997636" y="0"/>
                </a:lnTo>
                <a:lnTo>
                  <a:pt x="5997636" y="4302053"/>
                </a:lnTo>
                <a:lnTo>
                  <a:pt x="5313331" y="4306748"/>
                </a:lnTo>
                <a:cubicBezTo>
                  <a:pt x="3800480" y="4309129"/>
                  <a:pt x="2093145" y="4262282"/>
                  <a:pt x="400746" y="4118385"/>
                </a:cubicBezTo>
                <a:lnTo>
                  <a:pt x="0" y="4081409"/>
                </a:lnTo>
                <a:lnTo>
                  <a:pt x="0" y="2982070"/>
                </a:lnTo>
                <a:lnTo>
                  <a:pt x="0" y="2789945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descr="Small_Boy_nuclear_test_1962.jpg" id="140" name="Google Shape;140;p18"/>
          <p:cNvPicPr preferRelativeResize="0"/>
          <p:nvPr/>
        </p:nvPicPr>
        <p:blipFill rotWithShape="1">
          <a:blip r:embed="rId4">
            <a:alphaModFix/>
          </a:blip>
          <a:srcRect b="0" l="0" r="1" t="11213"/>
          <a:stretch/>
        </p:blipFill>
        <p:spPr>
          <a:xfrm>
            <a:off x="56428" y="9171"/>
            <a:ext cx="8392774" cy="5998637"/>
          </a:xfrm>
          <a:custGeom>
            <a:rect b="b" l="l" r="r" t="t"/>
            <a:pathLst>
              <a:path extrusionOk="0" h="4299565" w="6015565">
                <a:moveTo>
                  <a:pt x="0" y="0"/>
                </a:moveTo>
                <a:lnTo>
                  <a:pt x="6015565" y="0"/>
                </a:lnTo>
                <a:lnTo>
                  <a:pt x="6015565" y="2789945"/>
                </a:lnTo>
                <a:lnTo>
                  <a:pt x="6015565" y="2982070"/>
                </a:lnTo>
                <a:lnTo>
                  <a:pt x="6015565" y="3957888"/>
                </a:lnTo>
                <a:lnTo>
                  <a:pt x="5937368" y="3966171"/>
                </a:lnTo>
                <a:cubicBezTo>
                  <a:pt x="3963073" y="4164120"/>
                  <a:pt x="2060717" y="4257123"/>
                  <a:pt x="577162" y="4289728"/>
                </a:cubicBezTo>
                <a:lnTo>
                  <a:pt x="0" y="429956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1" name="Google Shape;141;p18"/>
          <p:cNvSpPr txBox="1"/>
          <p:nvPr>
            <p:ph idx="1" type="body"/>
          </p:nvPr>
        </p:nvSpPr>
        <p:spPr>
          <a:xfrm>
            <a:off x="6525195" y="1936190"/>
            <a:ext cx="5208544" cy="17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5"/>
          <p:cNvSpPr/>
          <p:nvPr/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45"/>
          <p:cNvSpPr/>
          <p:nvPr/>
        </p:nvSpPr>
        <p:spPr>
          <a:xfrm flipH="1" rot="10800000">
            <a:off x="0" y="0"/>
            <a:ext cx="6356349" cy="6858000"/>
          </a:xfrm>
          <a:custGeom>
            <a:rect b="b" l="l" r="r" t="t"/>
            <a:pathLst>
              <a:path extrusionOk="0" h="6858000" w="7539895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rgbClr val="262626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45"/>
          <p:cNvSpPr/>
          <p:nvPr/>
        </p:nvSpPr>
        <p:spPr>
          <a:xfrm flipH="1" rot="10800000">
            <a:off x="0" y="0"/>
            <a:ext cx="5979591" cy="6858000"/>
          </a:xfrm>
          <a:custGeom>
            <a:rect b="b" l="l" r="r" t="t"/>
            <a:pathLst>
              <a:path extrusionOk="0" h="6858000" w="7092985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45"/>
          <p:cNvSpPr txBox="1"/>
          <p:nvPr>
            <p:ph type="title"/>
          </p:nvPr>
        </p:nvSpPr>
        <p:spPr>
          <a:xfrm>
            <a:off x="841248" y="704850"/>
            <a:ext cx="3785616" cy="2978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Resource management and prioritization</a:t>
            </a:r>
            <a:endParaRPr/>
          </a:p>
        </p:txBody>
      </p:sp>
      <p:sp>
        <p:nvSpPr>
          <p:cNvPr id="396" name="Google Shape;396;p45"/>
          <p:cNvSpPr txBox="1"/>
          <p:nvPr>
            <p:ph idx="1" type="body"/>
          </p:nvPr>
        </p:nvSpPr>
        <p:spPr>
          <a:xfrm>
            <a:off x="6038850" y="704850"/>
            <a:ext cx="5314950" cy="5251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“showq” provides current resource usage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Helps to make decisions about own planned resource requests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Resource requests need to strike a balance between </a:t>
            </a:r>
            <a:r>
              <a:rPr i="1" lang="en-US" sz="2100">
                <a:solidFill>
                  <a:schemeClr val="dk1"/>
                </a:solidFill>
              </a:rPr>
              <a:t>available</a:t>
            </a:r>
            <a:r>
              <a:rPr lang="en-US" sz="2100">
                <a:solidFill>
                  <a:schemeClr val="dk1"/>
                </a:solidFill>
              </a:rPr>
              <a:t> resources and </a:t>
            </a:r>
            <a:r>
              <a:rPr i="1" lang="en-US" sz="2100">
                <a:solidFill>
                  <a:schemeClr val="dk1"/>
                </a:solidFill>
              </a:rPr>
              <a:t>required/desired </a:t>
            </a:r>
            <a:r>
              <a:rPr lang="en-US" sz="2100">
                <a:solidFill>
                  <a:schemeClr val="dk1"/>
                </a:solidFill>
              </a:rPr>
              <a:t>resources.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Smaller wall time request increases chances to get job from wait (Q) into running (R) status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Same holds for smaller number of nodes/cores in the request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6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46"/>
          <p:cNvSpPr/>
          <p:nvPr/>
        </p:nvSpPr>
        <p:spPr>
          <a:xfrm>
            <a:off x="0" y="0"/>
            <a:ext cx="7867181" cy="6858000"/>
          </a:xfrm>
          <a:prstGeom prst="rect">
            <a:avLst/>
          </a:prstGeom>
          <a:solidFill>
            <a:schemeClr val="dk1">
              <a:alpha val="8078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46"/>
          <p:cNvSpPr/>
          <p:nvPr/>
        </p:nvSpPr>
        <p:spPr>
          <a:xfrm>
            <a:off x="1" y="0"/>
            <a:ext cx="5790203" cy="6858000"/>
          </a:xfrm>
          <a:custGeom>
            <a:rect b="b" l="l" r="r" t="t"/>
            <a:pathLst>
              <a:path extrusionOk="0" h="6858000" w="5790203">
                <a:moveTo>
                  <a:pt x="0" y="0"/>
                </a:moveTo>
                <a:lnTo>
                  <a:pt x="2614049" y="0"/>
                </a:lnTo>
                <a:lnTo>
                  <a:pt x="579020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1">
              <a:alpha val="3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46"/>
          <p:cNvSpPr txBox="1"/>
          <p:nvPr>
            <p:ph type="title"/>
          </p:nvPr>
        </p:nvSpPr>
        <p:spPr>
          <a:xfrm>
            <a:off x="804671" y="640263"/>
            <a:ext cx="6250613" cy="1344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/>
              <a:t>Moving data to/from cluster</a:t>
            </a:r>
            <a:endParaRPr/>
          </a:p>
        </p:txBody>
      </p:sp>
      <p:sp>
        <p:nvSpPr>
          <p:cNvPr id="405" name="Google Shape;405;p46"/>
          <p:cNvSpPr txBox="1"/>
          <p:nvPr>
            <p:ph idx="1" type="body"/>
          </p:nvPr>
        </p:nvSpPr>
        <p:spPr>
          <a:xfrm>
            <a:off x="804671" y="2121763"/>
            <a:ext cx="6267641" cy="37730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1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406" name="Google Shape;40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2282" y="567708"/>
            <a:ext cx="3250237" cy="1316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72282" y="2505933"/>
            <a:ext cx="3250236" cy="158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72278" y="4450266"/>
            <a:ext cx="2954976" cy="1837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7"/>
          <p:cNvSpPr/>
          <p:nvPr/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47"/>
          <p:cNvSpPr/>
          <p:nvPr/>
        </p:nvSpPr>
        <p:spPr>
          <a:xfrm flipH="1" rot="10800000">
            <a:off x="0" y="0"/>
            <a:ext cx="6356349" cy="6858000"/>
          </a:xfrm>
          <a:custGeom>
            <a:rect b="b" l="l" r="r" t="t"/>
            <a:pathLst>
              <a:path extrusionOk="0" h="6858000" w="7539895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rgbClr val="262626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47"/>
          <p:cNvSpPr/>
          <p:nvPr/>
        </p:nvSpPr>
        <p:spPr>
          <a:xfrm flipH="1" rot="10800000">
            <a:off x="0" y="0"/>
            <a:ext cx="5979591" cy="6858000"/>
          </a:xfrm>
          <a:custGeom>
            <a:rect b="b" l="l" r="r" t="t"/>
            <a:pathLst>
              <a:path extrusionOk="0" h="6858000" w="7092985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47"/>
          <p:cNvSpPr txBox="1"/>
          <p:nvPr>
            <p:ph type="title"/>
          </p:nvPr>
        </p:nvSpPr>
        <p:spPr>
          <a:xfrm>
            <a:off x="841248" y="704850"/>
            <a:ext cx="3785616" cy="2978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Commands in Linux shell I</a:t>
            </a:r>
            <a:endParaRPr/>
          </a:p>
        </p:txBody>
      </p:sp>
      <p:sp>
        <p:nvSpPr>
          <p:cNvPr id="417" name="Google Shape;417;p47"/>
          <p:cNvSpPr txBox="1"/>
          <p:nvPr>
            <p:ph idx="1" type="body"/>
          </p:nvPr>
        </p:nvSpPr>
        <p:spPr>
          <a:xfrm>
            <a:off x="6038850" y="704850"/>
            <a:ext cx="5314950" cy="5251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ls –la: directory listing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gedit file.txt:   edit a file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module load matlab: load the vmd environment variables into your environment setting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matlab&amp;: launch Matlab GUI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&lt;command&gt;&amp;: ‘&amp;’ Puts execution of command in “background”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US" sz="2100">
                <a:solidFill>
                  <a:schemeClr val="dk1"/>
                </a:solidFill>
              </a:rPr>
              <a:t>   Can continue editing in same shell, or launch ‘top –u &lt;username&gt;’</a:t>
            </a:r>
            <a:endParaRPr/>
          </a:p>
          <a:p>
            <a:pPr indent="-9525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8"/>
          <p:cNvSpPr/>
          <p:nvPr/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48"/>
          <p:cNvSpPr/>
          <p:nvPr/>
        </p:nvSpPr>
        <p:spPr>
          <a:xfrm flipH="1" rot="10800000">
            <a:off x="0" y="0"/>
            <a:ext cx="6356349" cy="6858000"/>
          </a:xfrm>
          <a:custGeom>
            <a:rect b="b" l="l" r="r" t="t"/>
            <a:pathLst>
              <a:path extrusionOk="0" h="6858000" w="7539895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rgbClr val="262626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48"/>
          <p:cNvSpPr/>
          <p:nvPr/>
        </p:nvSpPr>
        <p:spPr>
          <a:xfrm flipH="1" rot="10800000">
            <a:off x="0" y="0"/>
            <a:ext cx="5979591" cy="6858000"/>
          </a:xfrm>
          <a:custGeom>
            <a:rect b="b" l="l" r="r" t="t"/>
            <a:pathLst>
              <a:path extrusionOk="0" h="6858000" w="7092985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48"/>
          <p:cNvSpPr txBox="1"/>
          <p:nvPr>
            <p:ph type="title"/>
          </p:nvPr>
        </p:nvSpPr>
        <p:spPr>
          <a:xfrm>
            <a:off x="841248" y="704850"/>
            <a:ext cx="3785616" cy="2978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Commands in Linux shell II</a:t>
            </a:r>
            <a:endParaRPr/>
          </a:p>
        </p:txBody>
      </p:sp>
      <p:sp>
        <p:nvSpPr>
          <p:cNvPr id="426" name="Google Shape;426;p48"/>
          <p:cNvSpPr txBox="1"/>
          <p:nvPr>
            <p:ph idx="1" type="body"/>
          </p:nvPr>
        </p:nvSpPr>
        <p:spPr>
          <a:xfrm>
            <a:off x="6038850" y="704850"/>
            <a:ext cx="5979590" cy="5251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cd /path/to/directory : Change into specified directory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pwd : shows you present working directory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more file.txt : prompts the content of the file file.txt to the screen (file listing)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history : displays history of all previously issued commands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&lt;arrow key up/down&gt;: previous/next command</a:t>
            </a:r>
            <a:endParaRPr/>
          </a:p>
          <a:p>
            <a:pPr indent="-9525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804673" y="1445494"/>
            <a:ext cx="3616856" cy="4376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sz="4800"/>
              <a:t>Why “High Performance”</a:t>
            </a:r>
            <a:endParaRPr/>
          </a:p>
        </p:txBody>
      </p:sp>
      <p:sp>
        <p:nvSpPr>
          <p:cNvPr id="147" name="Google Shape;147;p19"/>
          <p:cNvSpPr/>
          <p:nvPr/>
        </p:nvSpPr>
        <p:spPr>
          <a:xfrm>
            <a:off x="4907636" y="0"/>
            <a:ext cx="7281316" cy="6858000"/>
          </a:xfrm>
          <a:custGeom>
            <a:rect b="b" l="l" r="r" t="t"/>
            <a:pathLst>
              <a:path extrusionOk="0" h="6858000" w="7281316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5189558" y="0"/>
            <a:ext cx="6999394" cy="6858000"/>
          </a:xfrm>
          <a:custGeom>
            <a:rect b="b" l="l" r="r" t="t"/>
            <a:pathLst>
              <a:path extrusionOk="0" h="6858000" w="6999394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9"/>
          <p:cNvSpPr txBox="1"/>
          <p:nvPr>
            <p:ph idx="1" type="body"/>
          </p:nvPr>
        </p:nvSpPr>
        <p:spPr>
          <a:xfrm>
            <a:off x="6096000" y="1399032"/>
            <a:ext cx="5501834" cy="4471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Big number of individual computers/servers make up a </a:t>
            </a:r>
            <a:r>
              <a:rPr i="1" lang="en-US" sz="2200">
                <a:solidFill>
                  <a:schemeClr val="dk1"/>
                </a:solidFill>
              </a:rPr>
              <a:t>cluster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Each computer has powerful processors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Each computer has a lot of memory (RAM)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Each computer has lots of hard drive space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The </a:t>
            </a:r>
            <a:r>
              <a:rPr i="1" lang="en-US" sz="2200">
                <a:solidFill>
                  <a:schemeClr val="dk1"/>
                </a:solidFill>
              </a:rPr>
              <a:t>cluster</a:t>
            </a:r>
            <a:r>
              <a:rPr lang="en-US" sz="2200">
                <a:solidFill>
                  <a:schemeClr val="dk1"/>
                </a:solidFill>
              </a:rPr>
              <a:t> of computers has a massive amount of storage capacity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>
                <a:solidFill>
                  <a:schemeClr val="dk1"/>
                </a:solidFill>
              </a:rPr>
              <a:t>    and </a:t>
            </a:r>
            <a:r>
              <a:rPr i="1" lang="en-US" sz="2200">
                <a:solidFill>
                  <a:schemeClr val="dk1"/>
                </a:solidFill>
              </a:rPr>
              <a:t>combined</a:t>
            </a:r>
            <a:r>
              <a:rPr lang="en-US" sz="2200">
                <a:solidFill>
                  <a:schemeClr val="dk1"/>
                </a:solidFill>
              </a:rPr>
              <a:t> compute power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Why “High Performance” II</a:t>
            </a:r>
            <a:endParaRPr/>
          </a:p>
        </p:txBody>
      </p:sp>
      <p:pic>
        <p:nvPicPr>
          <p:cNvPr descr="multiPCswired.jpg" id="155" name="Google Shape;15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0" y="3181645"/>
            <a:ext cx="4098925" cy="236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 txBox="1"/>
          <p:nvPr/>
        </p:nvSpPr>
        <p:spPr>
          <a:xfrm>
            <a:off x="2626396" y="2468046"/>
            <a:ext cx="77082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Cluster Interconnect = Wiring/networking </a:t>
            </a:r>
            <a:r>
              <a:rPr b="0" i="1" lang="en-US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between</a:t>
            </a:r>
            <a:r>
              <a:rPr b="0" i="0" lang="en-US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computers is important !!!</a:t>
            </a:r>
            <a:endParaRPr/>
          </a:p>
        </p:txBody>
      </p:sp>
      <p:pic>
        <p:nvPicPr>
          <p:cNvPr descr="data_center_04.jpg" id="157" name="Google Shape;157;p20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84400" y="3181645"/>
            <a:ext cx="3687763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 txBox="1"/>
          <p:nvPr/>
        </p:nvSpPr>
        <p:spPr>
          <a:xfrm>
            <a:off x="4306111" y="5628818"/>
            <a:ext cx="1143000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www.time.com</a:t>
            </a:r>
            <a:endParaRPr/>
          </a:p>
        </p:txBody>
      </p:sp>
      <p:cxnSp>
        <p:nvCxnSpPr>
          <p:cNvPr id="159" name="Google Shape;159;p20"/>
          <p:cNvCxnSpPr/>
          <p:nvPr/>
        </p:nvCxnSpPr>
        <p:spPr>
          <a:xfrm flipH="1" rot="10800000">
            <a:off x="3930977" y="3297678"/>
            <a:ext cx="2080717" cy="372098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60" name="Google Shape;160;p20"/>
          <p:cNvCxnSpPr/>
          <p:nvPr/>
        </p:nvCxnSpPr>
        <p:spPr>
          <a:xfrm>
            <a:off x="4006392" y="5308192"/>
            <a:ext cx="2089608" cy="235653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type="title"/>
          </p:nvPr>
        </p:nvSpPr>
        <p:spPr>
          <a:xfrm>
            <a:off x="804673" y="1445494"/>
            <a:ext cx="3616856" cy="43765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sz="4800"/>
              <a:t>Benefit of “High Performance”</a:t>
            </a:r>
            <a:endParaRPr/>
          </a:p>
        </p:txBody>
      </p:sp>
      <p:sp>
        <p:nvSpPr>
          <p:cNvPr id="166" name="Google Shape;166;p21"/>
          <p:cNvSpPr/>
          <p:nvPr/>
        </p:nvSpPr>
        <p:spPr>
          <a:xfrm>
            <a:off x="4907636" y="0"/>
            <a:ext cx="7281316" cy="6858000"/>
          </a:xfrm>
          <a:custGeom>
            <a:rect b="b" l="l" r="r" t="t"/>
            <a:pathLst>
              <a:path extrusionOk="0" h="6858000" w="7281316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1"/>
          <p:cNvSpPr/>
          <p:nvPr/>
        </p:nvSpPr>
        <p:spPr>
          <a:xfrm>
            <a:off x="5189558" y="0"/>
            <a:ext cx="6999394" cy="6858000"/>
          </a:xfrm>
          <a:custGeom>
            <a:rect b="b" l="l" r="r" t="t"/>
            <a:pathLst>
              <a:path extrusionOk="0" h="6858000" w="6999394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1"/>
          <p:cNvSpPr txBox="1"/>
          <p:nvPr>
            <p:ph idx="1" type="body"/>
          </p:nvPr>
        </p:nvSpPr>
        <p:spPr>
          <a:xfrm>
            <a:off x="6096000" y="1399032"/>
            <a:ext cx="5501834" cy="4471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n-US" sz="2200"/>
              <a:t>Bigger compute tasks can be tackled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n-US" sz="2200"/>
              <a:t>Bigger and more realistic computational models can be created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n-US" sz="2200"/>
              <a:t>Bigger data sets can be analyzed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 sz="2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n-US" sz="2200"/>
              <a:t>Compute tasks can be completed faster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n-US" sz="2200"/>
              <a:t>Number of processors working at the </a:t>
            </a:r>
            <a:r>
              <a:rPr i="1" lang="en-US" sz="2200"/>
              <a:t>same time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n-US" sz="2200"/>
              <a:t>Processors have faster clock speeds (GHz)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n-US" sz="2200"/>
              <a:t>Huge data sets can be stored/shared and backed-up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title"/>
          </p:nvPr>
        </p:nvSpPr>
        <p:spPr>
          <a:xfrm>
            <a:off x="762001" y="803325"/>
            <a:ext cx="5314536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Nodes and cores in an HPC cluster</a:t>
            </a:r>
            <a:endParaRPr/>
          </a:p>
        </p:txBody>
      </p:sp>
      <p:sp>
        <p:nvSpPr>
          <p:cNvPr id="174" name="Google Shape;174;p22"/>
          <p:cNvSpPr txBox="1"/>
          <p:nvPr>
            <p:ph idx="1" type="body"/>
          </p:nvPr>
        </p:nvSpPr>
        <p:spPr>
          <a:xfrm>
            <a:off x="762000" y="2279018"/>
            <a:ext cx="5314543" cy="337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A “node” is a server or “machine”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Each node has specific number of “compute cores”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Compute cores are part of a processor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There can be several processors in a node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Total core count in a node is just the sum of all cores in the processors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Compute cores can be accessed and reserved individually by a user</a:t>
            </a:r>
            <a:endParaRPr/>
          </a:p>
        </p:txBody>
      </p:sp>
      <p:sp>
        <p:nvSpPr>
          <p:cNvPr id="175" name="Google Shape;175;p22"/>
          <p:cNvSpPr/>
          <p:nvPr/>
        </p:nvSpPr>
        <p:spPr>
          <a:xfrm flipH="1">
            <a:off x="6582780" y="-2008"/>
            <a:ext cx="5609220" cy="5840278"/>
          </a:xfrm>
          <a:custGeom>
            <a:rect b="b" l="l" r="r" t="t"/>
            <a:pathLst>
              <a:path extrusionOk="0" h="5840278" w="5609220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 b="2" l="21617" r="16795" t="0"/>
          <a:stretch/>
        </p:blipFill>
        <p:spPr>
          <a:xfrm>
            <a:off x="6750141" y="-2"/>
            <a:ext cx="5441859" cy="5654940"/>
          </a:xfrm>
          <a:custGeom>
            <a:rect b="b" l="l" r="r" t="t"/>
            <a:pathLst>
              <a:path extrusionOk="0" h="5654940" w="5441859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7" name="Google Shape;177;p22"/>
          <p:cNvSpPr txBox="1"/>
          <p:nvPr/>
        </p:nvSpPr>
        <p:spPr>
          <a:xfrm>
            <a:off x="8220075" y="6543675"/>
            <a:ext cx="38481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https://www.penguincomputing.com/products/servers/relion/relion-xe1112e-server/#composer/1928095279</a:t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2"/>
          <p:cNvSpPr txBox="1"/>
          <p:nvPr/>
        </p:nvSpPr>
        <p:spPr>
          <a:xfrm>
            <a:off x="12715751" y="-750843"/>
            <a:ext cx="1725544" cy="11262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High end application areas of HPC/supercomputing</a:t>
            </a:r>
            <a:endParaRPr/>
          </a:p>
        </p:txBody>
      </p:sp>
      <p:pic>
        <p:nvPicPr>
          <p:cNvPr id="184" name="Google Shape;184;p2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5661" y="1864702"/>
            <a:ext cx="3989631" cy="398963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 txBox="1"/>
          <p:nvPr/>
        </p:nvSpPr>
        <p:spPr>
          <a:xfrm>
            <a:off x="588168" y="5950716"/>
            <a:ext cx="488461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micro second life of Hepatitis B virus</a:t>
            </a:r>
            <a:endParaRPr/>
          </a:p>
        </p:txBody>
      </p:sp>
      <p:sp>
        <p:nvSpPr>
          <p:cNvPr id="186" name="Google Shape;186;p23"/>
          <p:cNvSpPr txBox="1"/>
          <p:nvPr/>
        </p:nvSpPr>
        <p:spPr>
          <a:xfrm>
            <a:off x="588168" y="6512936"/>
            <a:ext cx="53300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https://elifesciences.org/articles/32478/figures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3"/>
          <p:cNvSpPr txBox="1"/>
          <p:nvPr/>
        </p:nvSpPr>
        <p:spPr>
          <a:xfrm>
            <a:off x="6682154" y="1602154"/>
            <a:ext cx="473612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SARS Covid 2 Spike protein simulation</a:t>
            </a:r>
            <a:endParaRPr/>
          </a:p>
        </p:txBody>
      </p:sp>
      <p:sp>
        <p:nvSpPr>
          <p:cNvPr id="188" name="Google Shape;188;p23"/>
          <p:cNvSpPr txBox="1"/>
          <p:nvPr/>
        </p:nvSpPr>
        <p:spPr>
          <a:xfrm>
            <a:off x="6791324" y="6385153"/>
            <a:ext cx="44918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https://twitter.com/RommieAmaro/status/1271487699216551941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Google Shape;189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66710" y="1971486"/>
            <a:ext cx="2482688" cy="4413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title"/>
          </p:nvPr>
        </p:nvSpPr>
        <p:spPr>
          <a:xfrm>
            <a:off x="805543" y="374884"/>
            <a:ext cx="490628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Other areas where HPC is essential</a:t>
            </a:r>
            <a:endParaRPr/>
          </a:p>
        </p:txBody>
      </p:sp>
      <p:sp>
        <p:nvSpPr>
          <p:cNvPr id="195" name="Google Shape;195;p24"/>
          <p:cNvSpPr txBox="1"/>
          <p:nvPr>
            <p:ph idx="1" type="body"/>
          </p:nvPr>
        </p:nvSpPr>
        <p:spPr>
          <a:xfrm>
            <a:off x="805543" y="2013627"/>
            <a:ext cx="5006336" cy="46303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Aerospace engineering: </a:t>
            </a:r>
            <a:r>
              <a:rPr lang="en-US" sz="1800" u="sng">
                <a:solidFill>
                  <a:schemeClr val="hlink"/>
                </a:solidFill>
                <a:hlinkClick r:id="rId3"/>
              </a:rPr>
              <a:t>https://www.youtube.com/watch?v=-D5N_OnZ_Tg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Verify operability of (US) nuclear stockpile through simulations: </a:t>
            </a:r>
            <a:r>
              <a:rPr lang="en-US" sz="1800" u="sng">
                <a:solidFill>
                  <a:schemeClr val="hlink"/>
                </a:solidFill>
                <a:hlinkClick r:id="rId4"/>
              </a:rPr>
              <a:t>https://www.youtube.com/watch?v=PS_PlorW6pM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Climate and weather: 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800" u="sng">
                <a:solidFill>
                  <a:schemeClr val="hlink"/>
                </a:solidFill>
                <a:hlinkClick r:id="rId5"/>
              </a:rPr>
              <a:t>https://svs.gsfc.nasa.gov/cgi-bin/details.cgi?aid=30017</a:t>
            </a:r>
            <a:endParaRPr sz="1800"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Automotive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Sports, entertainment, consumer goods industry ….</a:t>
            </a:r>
            <a:endParaRPr/>
          </a:p>
        </p:txBody>
      </p:sp>
      <p:sp>
        <p:nvSpPr>
          <p:cNvPr id="196" name="Google Shape;196;p24"/>
          <p:cNvSpPr/>
          <p:nvPr/>
        </p:nvSpPr>
        <p:spPr>
          <a:xfrm>
            <a:off x="6019218" y="0"/>
            <a:ext cx="6172782" cy="6858000"/>
          </a:xfrm>
          <a:custGeom>
            <a:rect b="b" l="l" r="r" t="t"/>
            <a:pathLst>
              <a:path extrusionOk="0" h="6858000" w="6172782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4"/>
          <p:cNvSpPr/>
          <p:nvPr/>
        </p:nvSpPr>
        <p:spPr>
          <a:xfrm>
            <a:off x="6167846" y="0"/>
            <a:ext cx="6024154" cy="6858000"/>
          </a:xfrm>
          <a:custGeom>
            <a:rect b="b" l="l" r="r" t="t"/>
            <a:pathLst>
              <a:path extrusionOk="0" h="6858000" w="6024154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8" name="Google Shape;198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00975" y="1520969"/>
            <a:ext cx="4105275" cy="2350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